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8"/>
  </p:notesMasterIdLst>
  <p:handoutMasterIdLst>
    <p:handoutMasterId r:id="rId19"/>
  </p:handoutMasterIdLst>
  <p:sldIdLst>
    <p:sldId id="257" r:id="rId2"/>
    <p:sldId id="258" r:id="rId3"/>
    <p:sldId id="259" r:id="rId4"/>
    <p:sldId id="270" r:id="rId5"/>
    <p:sldId id="260" r:id="rId6"/>
    <p:sldId id="274" r:id="rId7"/>
    <p:sldId id="261" r:id="rId8"/>
    <p:sldId id="269" r:id="rId9"/>
    <p:sldId id="262" r:id="rId10"/>
    <p:sldId id="271" r:id="rId11"/>
    <p:sldId id="263" r:id="rId12"/>
    <p:sldId id="272" r:id="rId13"/>
    <p:sldId id="265" r:id="rId14"/>
    <p:sldId id="273" r:id="rId15"/>
    <p:sldId id="267" r:id="rId16"/>
    <p:sldId id="268" r:id="rId17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ECB700D-7E1A-49E2-ABAD-092ACBACD43B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2.jf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3E3353A-A592-44BD-B6AB-B98E47E0DF51}" type="datetime1">
              <a:rPr lang="pt-BR" smtClean="0"/>
              <a:t>04/02/2021</a:t>
            </a:fld>
            <a:endParaRPr lang="en-US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/>
              <a:t>Clique para editar o texto Mestre</a:t>
            </a:r>
            <a:endParaRPr lang="en-US"/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472D23-6933-4398-B088-86D87D4569A8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8CAC3A-C360-423D-8EE7-1FC8754818CB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Espaço Reservado para Data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BA3C67-7F45-4D7A-B048-0542E838373B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12" name="Espaço Reservado para Rodapé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866A0C-EEE8-4DE1-9ECF-51EC9C0B8BE2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F9B11C-AD18-4A04-821E-C5366FCA14C8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34586AC-0217-4567-B29B-23EE9A9222A5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EA9A4D-5B4A-4536-B4F3-3781F06B7402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D2EFA0-DD31-4334-BD97-CA68CA1EAF7D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22C804-0B7D-49A4-9AA4-17093ACFAE26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8" name="Espaço Reservado para Data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F26C5998-667C-4083-8EAC-8B78C6E30EC5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BC8F94-10C4-4E0E-B702-FA76FB225505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ACCDFDDD-D174-442B-974C-2E7F8D4F71ED}" type="datetime1">
              <a:rPr lang="pt-BR" smtClean="0"/>
              <a:t>04/02/2021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tâ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tângulo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 rtlCol="0">
            <a:normAutofit/>
          </a:bodyPr>
          <a:lstStyle/>
          <a:p>
            <a:pPr rtl="0"/>
            <a:r>
              <a:rPr lang="en-US" dirty="0"/>
              <a:t>Business location recommender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Rafael de </a:t>
            </a:r>
            <a:r>
              <a:rPr lang="pt-br" dirty="0" err="1"/>
              <a:t>sant’anna</a:t>
            </a:r>
            <a:r>
              <a:rPr lang="pt-br" dirty="0"/>
              <a:t> chagas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Imagem 5" descr="Imagem ampliada de um logotipo&#10;&#10;Descrição gerada automaticament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Locations’ patterns vectors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C514709-5720-476C-89AA-24E616825C9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362" y="2326420"/>
            <a:ext cx="9027276" cy="39500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510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Grouping city areas into clusters</a:t>
            </a:r>
            <a:endParaRPr lang="pt-br" dirty="0"/>
          </a:p>
        </p:txBody>
      </p:sp>
      <p:sp>
        <p:nvSpPr>
          <p:cNvPr id="4" name="Espaço Reservado para Conteúdo 4">
            <a:extLst>
              <a:ext uri="{FF2B5EF4-FFF2-40B4-BE49-F238E27FC236}">
                <a16:creationId xmlns:a16="http://schemas.microsoft.com/office/drawing/2014/main" id="{085602C6-E83D-4420-B07F-02F3BAE93C9E}"/>
              </a:ext>
            </a:extLst>
          </p:cNvPr>
          <p:cNvSpPr txBox="1">
            <a:spLocks/>
          </p:cNvSpPr>
          <p:nvPr/>
        </p:nvSpPr>
        <p:spPr>
          <a:xfrm>
            <a:off x="2522294" y="3314714"/>
            <a:ext cx="7147412" cy="14614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800" dirty="0"/>
              <a:t>All areas are grouped into different clusters;</a:t>
            </a:r>
          </a:p>
          <a:p>
            <a:pPr>
              <a:buFontTx/>
              <a:buChar char="-"/>
            </a:pPr>
            <a:r>
              <a:rPr lang="en-US" sz="2800" dirty="0"/>
              <a:t>Based on theirs locations’ patterns vectors.</a:t>
            </a:r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45941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br>
              <a:rPr lang="en-US" dirty="0"/>
            </a:br>
            <a:r>
              <a:rPr lang="en-US" dirty="0"/>
              <a:t>clusters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4D6E176-E1D6-4CA3-8B24-314D3577928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4121" y="2159571"/>
            <a:ext cx="3303757" cy="39962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1186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Identifying the best locations</a:t>
            </a:r>
            <a:endParaRPr lang="pt-br" dirty="0"/>
          </a:p>
        </p:txBody>
      </p:sp>
      <p:sp>
        <p:nvSpPr>
          <p:cNvPr id="4" name="Espaço Reservado para Conteúdo 4">
            <a:extLst>
              <a:ext uri="{FF2B5EF4-FFF2-40B4-BE49-F238E27FC236}">
                <a16:creationId xmlns:a16="http://schemas.microsoft.com/office/drawing/2014/main" id="{DB64158A-5035-4EE3-9BFC-50D8390581ED}"/>
              </a:ext>
            </a:extLst>
          </p:cNvPr>
          <p:cNvSpPr txBox="1">
            <a:spLocks/>
          </p:cNvSpPr>
          <p:nvPr/>
        </p:nvSpPr>
        <p:spPr>
          <a:xfrm>
            <a:off x="2049854" y="2640011"/>
            <a:ext cx="8092292" cy="36187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800" dirty="0"/>
              <a:t>The application identifies the cluster where the chosen business category fits the best, meaning that this business category will likely thrive in areas with this cluster’s pattern.</a:t>
            </a:r>
          </a:p>
          <a:p>
            <a:pPr>
              <a:buFontTx/>
              <a:buChar char="-"/>
            </a:pPr>
            <a:r>
              <a:rPr lang="en-US" sz="2800" dirty="0"/>
              <a:t>Then, it chooses the areas within this cluster where the business has the highest chances of success.</a:t>
            </a:r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71025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best locations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575619E-5C2B-4496-A349-CA5C11B1DFC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0896" y="2627789"/>
            <a:ext cx="3870208" cy="33860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0752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Results</a:t>
            </a:r>
            <a:endParaRPr lang="pt-br" dirty="0"/>
          </a:p>
        </p:txBody>
      </p:sp>
      <p:sp>
        <p:nvSpPr>
          <p:cNvPr id="4" name="Espaço Reservado para Conteúdo 4">
            <a:extLst>
              <a:ext uri="{FF2B5EF4-FFF2-40B4-BE49-F238E27FC236}">
                <a16:creationId xmlns:a16="http://schemas.microsoft.com/office/drawing/2014/main" id="{A0F31BA7-BE60-4FF6-8B0A-90201B7C38E1}"/>
              </a:ext>
            </a:extLst>
          </p:cNvPr>
          <p:cNvSpPr txBox="1">
            <a:spLocks/>
          </p:cNvSpPr>
          <p:nvPr/>
        </p:nvSpPr>
        <p:spPr>
          <a:xfrm>
            <a:off x="730929" y="3429000"/>
            <a:ext cx="3063684" cy="16815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800" dirty="0"/>
              <a:t>These are the best locations to open a Theater.</a:t>
            </a:r>
          </a:p>
          <a:p>
            <a:pPr>
              <a:buFontTx/>
              <a:buChar char="-"/>
            </a:pPr>
            <a:endParaRPr lang="en-US" sz="28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CD09FA2-8EB8-42E0-A04B-9B82E406FCB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925" y="1890876"/>
            <a:ext cx="6932146" cy="43619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168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Conclusion</a:t>
            </a:r>
            <a:endParaRPr lang="pt-br" dirty="0"/>
          </a:p>
        </p:txBody>
      </p:sp>
      <p:sp>
        <p:nvSpPr>
          <p:cNvPr id="7" name="Espaço Reservado para Conteúdo 4">
            <a:extLst>
              <a:ext uri="{FF2B5EF4-FFF2-40B4-BE49-F238E27FC236}">
                <a16:creationId xmlns:a16="http://schemas.microsoft.com/office/drawing/2014/main" id="{705130BE-E978-483D-B309-06A185C46F3B}"/>
              </a:ext>
            </a:extLst>
          </p:cNvPr>
          <p:cNvSpPr txBox="1">
            <a:spLocks/>
          </p:cNvSpPr>
          <p:nvPr/>
        </p:nvSpPr>
        <p:spPr>
          <a:xfrm>
            <a:off x="2454934" y="3036541"/>
            <a:ext cx="7292748" cy="26362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800" dirty="0"/>
              <a:t>This type of data analysis can provide every entrepreneur the necessary support, so they can choose the right spot for their business. </a:t>
            </a:r>
          </a:p>
          <a:p>
            <a:pPr>
              <a:buFontTx/>
              <a:buChar char="-"/>
            </a:pPr>
            <a:r>
              <a:rPr lang="en-US" sz="2800" dirty="0"/>
              <a:t>It gives them an opportunity to move forward, reducing the risk of failure.</a:t>
            </a:r>
          </a:p>
          <a:p>
            <a:pPr>
              <a:buFontTx/>
              <a:buChar char="-"/>
            </a:pPr>
            <a:endParaRPr lang="en-US" sz="2800" dirty="0"/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87800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Introduction</a:t>
            </a:r>
          </a:p>
        </p:txBody>
      </p:sp>
      <p:sp>
        <p:nvSpPr>
          <p:cNvPr id="4" name="Espaço Reservado para Conteúdo 4">
            <a:extLst>
              <a:ext uri="{FF2B5EF4-FFF2-40B4-BE49-F238E27FC236}">
                <a16:creationId xmlns:a16="http://schemas.microsoft.com/office/drawing/2014/main" id="{B73BAB79-62EE-4B07-91D1-820883D1BA64}"/>
              </a:ext>
            </a:extLst>
          </p:cNvPr>
          <p:cNvSpPr txBox="1">
            <a:spLocks/>
          </p:cNvSpPr>
          <p:nvPr/>
        </p:nvSpPr>
        <p:spPr>
          <a:xfrm>
            <a:off x="3017224" y="2005773"/>
            <a:ext cx="6157552" cy="206019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US" sz="2800" dirty="0"/>
              <a:t>An application that helps entrepreneurs find the best location for their new business has been developed for this final project.   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6B83F45-D195-453F-ADC8-1DF78BA87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2855" y="3655592"/>
            <a:ext cx="4428773" cy="293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84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Data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20DAD5F3-3C58-4A01-9B67-2C72E82B479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400" y="4178468"/>
            <a:ext cx="2277797" cy="1093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B68CD58-8E89-4D87-822B-7012AACC3E8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400" y="5493539"/>
            <a:ext cx="2423795" cy="66230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Espaço Reservado para Conteúdo 4">
            <a:extLst>
              <a:ext uri="{FF2B5EF4-FFF2-40B4-BE49-F238E27FC236}">
                <a16:creationId xmlns:a16="http://schemas.microsoft.com/office/drawing/2014/main" id="{975E3106-FE8A-4652-8C5F-F2CD25B1A309}"/>
              </a:ext>
            </a:extLst>
          </p:cNvPr>
          <p:cNvSpPr txBox="1">
            <a:spLocks/>
          </p:cNvSpPr>
          <p:nvPr/>
        </p:nvSpPr>
        <p:spPr>
          <a:xfrm>
            <a:off x="3478269" y="2154233"/>
            <a:ext cx="5230131" cy="25708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800" dirty="0"/>
              <a:t>Venues data is provided by Foursquare;</a:t>
            </a:r>
          </a:p>
          <a:p>
            <a:pPr>
              <a:buFontTx/>
              <a:buChar char="-"/>
            </a:pPr>
            <a:r>
              <a:rPr lang="en-US" sz="2800" dirty="0"/>
              <a:t>Coordinates data is provided by Nominatim.</a:t>
            </a:r>
          </a:p>
        </p:txBody>
      </p:sp>
    </p:spTree>
    <p:extLst>
      <p:ext uri="{BB962C8B-B14F-4D97-AF65-F5344CB8AC3E}">
        <p14:creationId xmlns:p14="http://schemas.microsoft.com/office/powerpoint/2010/main" val="1135071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Application</a:t>
            </a:r>
          </a:p>
        </p:txBody>
      </p:sp>
      <p:sp>
        <p:nvSpPr>
          <p:cNvPr id="8" name="Espaço Reservado para Conteúdo 4">
            <a:extLst>
              <a:ext uri="{FF2B5EF4-FFF2-40B4-BE49-F238E27FC236}">
                <a16:creationId xmlns:a16="http://schemas.microsoft.com/office/drawing/2014/main" id="{975E3106-FE8A-4652-8C5F-F2CD25B1A309}"/>
              </a:ext>
            </a:extLst>
          </p:cNvPr>
          <p:cNvSpPr txBox="1">
            <a:spLocks/>
          </p:cNvSpPr>
          <p:nvPr/>
        </p:nvSpPr>
        <p:spPr>
          <a:xfrm>
            <a:off x="2083293" y="2979855"/>
            <a:ext cx="8025414" cy="251105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800" dirty="0"/>
              <a:t>The application functionalities will be explained and tested;</a:t>
            </a:r>
          </a:p>
          <a:p>
            <a:pPr>
              <a:buFontTx/>
              <a:buChar char="-"/>
            </a:pPr>
            <a:r>
              <a:rPr lang="en-US" sz="2800" dirty="0"/>
              <a:t>São Paulo will be used as the business location city, and the business category will be “Theater” in this simulation.  </a:t>
            </a:r>
          </a:p>
        </p:txBody>
      </p:sp>
    </p:spTree>
    <p:extLst>
      <p:ext uri="{BB962C8B-B14F-4D97-AF65-F5344CB8AC3E}">
        <p14:creationId xmlns:p14="http://schemas.microsoft.com/office/powerpoint/2010/main" val="4226023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Mapping region areas</a:t>
            </a:r>
          </a:p>
        </p:txBody>
      </p:sp>
      <p:sp>
        <p:nvSpPr>
          <p:cNvPr id="7" name="Espaço Reservado para Conteúdo 4">
            <a:extLst>
              <a:ext uri="{FF2B5EF4-FFF2-40B4-BE49-F238E27FC236}">
                <a16:creationId xmlns:a16="http://schemas.microsoft.com/office/drawing/2014/main" id="{6D840494-9C12-439C-99BE-303FF2C90504}"/>
              </a:ext>
            </a:extLst>
          </p:cNvPr>
          <p:cNvSpPr txBox="1">
            <a:spLocks/>
          </p:cNvSpPr>
          <p:nvPr/>
        </p:nvSpPr>
        <p:spPr>
          <a:xfrm>
            <a:off x="1381513" y="3134222"/>
            <a:ext cx="9428973" cy="34707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800" dirty="0"/>
              <a:t>Cities are mapped using a circular pattern to identify which coordinates belong to the city where the business must be located. </a:t>
            </a:r>
          </a:p>
          <a:p>
            <a:pPr>
              <a:buFontTx/>
              <a:buChar char="-"/>
            </a:pPr>
            <a:r>
              <a:rPr lang="en-US" sz="2800" dirty="0"/>
              <a:t>Accomplished with the use of Nominatim API.</a:t>
            </a:r>
          </a:p>
        </p:txBody>
      </p:sp>
    </p:spTree>
    <p:extLst>
      <p:ext uri="{BB962C8B-B14F-4D97-AF65-F5344CB8AC3E}">
        <p14:creationId xmlns:p14="http://schemas.microsoft.com/office/powerpoint/2010/main" val="2986710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City – São </a:t>
            </a:r>
            <a:r>
              <a:rPr lang="en-US" dirty="0" err="1"/>
              <a:t>paulo</a:t>
            </a:r>
            <a:endParaRPr lang="en-US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B84A04D-F009-44C9-8DD6-8955689B32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383" y="2212758"/>
            <a:ext cx="6437529" cy="3865635"/>
          </a:xfrm>
          <a:prstGeom prst="rect">
            <a:avLst/>
          </a:prstGeom>
        </p:spPr>
      </p:pic>
      <p:sp>
        <p:nvSpPr>
          <p:cNvPr id="4" name="Espaço Reservado para Conteúdo 4">
            <a:extLst>
              <a:ext uri="{FF2B5EF4-FFF2-40B4-BE49-F238E27FC236}">
                <a16:creationId xmlns:a16="http://schemas.microsoft.com/office/drawing/2014/main" id="{A57D0E40-C50F-4805-B8E9-14160A84A81B}"/>
              </a:ext>
            </a:extLst>
          </p:cNvPr>
          <p:cNvSpPr txBox="1">
            <a:spLocks/>
          </p:cNvSpPr>
          <p:nvPr/>
        </p:nvSpPr>
        <p:spPr>
          <a:xfrm>
            <a:off x="429088" y="3311479"/>
            <a:ext cx="4711084" cy="12782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800" dirty="0"/>
              <a:t>The city is represented by the red circles.</a:t>
            </a:r>
          </a:p>
        </p:txBody>
      </p:sp>
    </p:spTree>
    <p:extLst>
      <p:ext uri="{BB962C8B-B14F-4D97-AF65-F5344CB8AC3E}">
        <p14:creationId xmlns:p14="http://schemas.microsoft.com/office/powerpoint/2010/main" val="2575414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fetching city venues </a:t>
            </a:r>
            <a:endParaRPr lang="pt-br" dirty="0"/>
          </a:p>
        </p:txBody>
      </p:sp>
      <p:sp>
        <p:nvSpPr>
          <p:cNvPr id="8" name="Espaço Reservado para Conteúdo 4">
            <a:extLst>
              <a:ext uri="{FF2B5EF4-FFF2-40B4-BE49-F238E27FC236}">
                <a16:creationId xmlns:a16="http://schemas.microsoft.com/office/drawing/2014/main" id="{2A4BB52D-3C75-4963-935B-5712BB7B5568}"/>
              </a:ext>
            </a:extLst>
          </p:cNvPr>
          <p:cNvSpPr txBox="1">
            <a:spLocks/>
          </p:cNvSpPr>
          <p:nvPr/>
        </p:nvSpPr>
        <p:spPr>
          <a:xfrm>
            <a:off x="2773976" y="2921160"/>
            <a:ext cx="7071360" cy="27605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pt-BR" sz="2800" dirty="0"/>
              <a:t>T</a:t>
            </a:r>
            <a:r>
              <a:rPr lang="en-US" sz="2800" dirty="0"/>
              <a:t>he application fetches the most important venues for each area.</a:t>
            </a:r>
          </a:p>
          <a:p>
            <a:pPr>
              <a:buFontTx/>
              <a:buChar char="-"/>
            </a:pPr>
            <a:r>
              <a:rPr lang="en-US" sz="2800" dirty="0"/>
              <a:t>Then, it deals with the duplicated venues fetched due to the necessary overlapping areas.</a:t>
            </a:r>
          </a:p>
        </p:txBody>
      </p:sp>
    </p:spTree>
    <p:extLst>
      <p:ext uri="{BB962C8B-B14F-4D97-AF65-F5344CB8AC3E}">
        <p14:creationId xmlns:p14="http://schemas.microsoft.com/office/powerpoint/2010/main" val="2162854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venues 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EF3EC0A-C73A-4644-BEB7-3661D8FE6FC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553" y="1890876"/>
            <a:ext cx="7066894" cy="43360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56967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62972-3449-42D1-8185-B4BEFD52A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dirty="0"/>
              <a:t>Locations’ patterns vectors</a:t>
            </a:r>
            <a:endParaRPr lang="pt-br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24C7DC4B-FB99-40D2-A2E1-1135FD9E6CB8}"/>
              </a:ext>
            </a:extLst>
          </p:cNvPr>
          <p:cNvSpPr txBox="1">
            <a:spLocks/>
          </p:cNvSpPr>
          <p:nvPr/>
        </p:nvSpPr>
        <p:spPr>
          <a:xfrm>
            <a:off x="2049854" y="2613378"/>
            <a:ext cx="8092292" cy="340042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2800" dirty="0"/>
              <a:t>Each location is analyzed according to its venues’ categories’ count. </a:t>
            </a:r>
          </a:p>
          <a:p>
            <a:pPr>
              <a:buFontTx/>
              <a:buChar char="-"/>
            </a:pPr>
            <a:r>
              <a:rPr lang="en-US" sz="2800" dirty="0"/>
              <a:t>Then, these counts are used to create locations’ vectors. </a:t>
            </a:r>
          </a:p>
          <a:p>
            <a:pPr>
              <a:buFontTx/>
              <a:buChar char="-"/>
            </a:pPr>
            <a:r>
              <a:rPr lang="en-US" sz="2800" dirty="0"/>
              <a:t>These vectors contain the number of venues pertaining to each category.</a:t>
            </a:r>
            <a:endParaRPr lang="pt-BR" sz="2800" dirty="0"/>
          </a:p>
          <a:p>
            <a:pPr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6075855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23_TF33552983" id="{3F923CBD-04A0-41B3-B873-EF426160762E}" vid="{54083136-2BEC-4495-B8B7-3CA1817B37D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{71E1C0B2-44AE-431E-BA4D-0B1BDCCC81A4}tf33552983_win32</Template>
  <TotalTime>350</TotalTime>
  <Words>329</Words>
  <Application>Microsoft Office PowerPoint</Application>
  <PresentationFormat>Widescreen</PresentationFormat>
  <Paragraphs>37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Calibri</vt:lpstr>
      <vt:lpstr>Franklin Gothic Book</vt:lpstr>
      <vt:lpstr>Franklin Gothic Demi</vt:lpstr>
      <vt:lpstr>Wingdings 2</vt:lpstr>
      <vt:lpstr>DividendVTI</vt:lpstr>
      <vt:lpstr>Business location recommender</vt:lpstr>
      <vt:lpstr>Introduction</vt:lpstr>
      <vt:lpstr>Data</vt:lpstr>
      <vt:lpstr>Application</vt:lpstr>
      <vt:lpstr>Mapping region areas</vt:lpstr>
      <vt:lpstr>City – São paulo</vt:lpstr>
      <vt:lpstr>fetching city venues </vt:lpstr>
      <vt:lpstr>venues </vt:lpstr>
      <vt:lpstr>Locations’ patterns vectors</vt:lpstr>
      <vt:lpstr>Locations’ patterns vectors</vt:lpstr>
      <vt:lpstr>Grouping city areas into clusters</vt:lpstr>
      <vt:lpstr> clusters</vt:lpstr>
      <vt:lpstr>Identifying the best locations</vt:lpstr>
      <vt:lpstr>best locations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location recommender</dc:title>
  <dc:creator>Rafael de Sant'Anna Chagas</dc:creator>
  <cp:lastModifiedBy>Rafael de Sant'Anna Chagas</cp:lastModifiedBy>
  <cp:revision>21</cp:revision>
  <dcterms:created xsi:type="dcterms:W3CDTF">2021-02-03T18:01:10Z</dcterms:created>
  <dcterms:modified xsi:type="dcterms:W3CDTF">2021-02-04T17:53:20Z</dcterms:modified>
</cp:coreProperties>
</file>

<file path=docProps/thumbnail.jpeg>
</file>